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46"/>
  </p:notesMasterIdLst>
  <p:sldIdLst>
    <p:sldId id="503" r:id="rId3"/>
    <p:sldId id="256" r:id="rId4"/>
    <p:sldId id="481" r:id="rId5"/>
    <p:sldId id="523" r:id="rId6"/>
    <p:sldId id="521" r:id="rId7"/>
    <p:sldId id="524" r:id="rId8"/>
    <p:sldId id="483" r:id="rId9"/>
    <p:sldId id="509" r:id="rId10"/>
    <p:sldId id="485" r:id="rId11"/>
    <p:sldId id="494" r:id="rId12"/>
    <p:sldId id="495" r:id="rId13"/>
    <p:sldId id="496" r:id="rId14"/>
    <p:sldId id="499" r:id="rId15"/>
    <p:sldId id="497" r:id="rId16"/>
    <p:sldId id="525" r:id="rId17"/>
    <p:sldId id="526" r:id="rId18"/>
    <p:sldId id="527" r:id="rId19"/>
    <p:sldId id="528" r:id="rId20"/>
    <p:sldId id="529" r:id="rId21"/>
    <p:sldId id="530" r:id="rId22"/>
    <p:sldId id="557" r:id="rId23"/>
    <p:sldId id="540" r:id="rId24"/>
    <p:sldId id="571" r:id="rId25"/>
    <p:sldId id="572" r:id="rId26"/>
    <p:sldId id="541" r:id="rId27"/>
    <p:sldId id="535" r:id="rId28"/>
    <p:sldId id="573" r:id="rId29"/>
    <p:sldId id="552" r:id="rId30"/>
    <p:sldId id="536" r:id="rId31"/>
    <p:sldId id="534" r:id="rId32"/>
    <p:sldId id="537" r:id="rId33"/>
    <p:sldId id="559" r:id="rId34"/>
    <p:sldId id="544" r:id="rId35"/>
    <p:sldId id="560" r:id="rId36"/>
    <p:sldId id="561" r:id="rId37"/>
    <p:sldId id="562" r:id="rId38"/>
    <p:sldId id="564" r:id="rId39"/>
    <p:sldId id="565" r:id="rId40"/>
    <p:sldId id="566" r:id="rId41"/>
    <p:sldId id="567" r:id="rId42"/>
    <p:sldId id="563" r:id="rId43"/>
    <p:sldId id="568" r:id="rId44"/>
    <p:sldId id="570"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61" autoAdjust="0"/>
    <p:restoredTop sz="82213"/>
  </p:normalViewPr>
  <p:slideViewPr>
    <p:cSldViewPr snapToGrid="0">
      <p:cViewPr varScale="1">
        <p:scale>
          <a:sx n="76" d="100"/>
          <a:sy n="76" d="100"/>
        </p:scale>
        <p:origin x="208" y="28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9900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58027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7413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014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81530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9333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02406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7112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67937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43186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9</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969770"/>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También se realiza un proyecto en grupo en que se aplica los conocimientos del curso. El curso termina con un examen final. </a:t>
            </a:r>
            <a:endParaRPr lang="es-ES" dirty="0">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354765"/>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2 tareas:		30% &gt; 4.0</a:t>
            </a:r>
          </a:p>
          <a:p>
            <a:r>
              <a:rPr lang="es-ES" b="1" dirty="0">
                <a:solidFill>
                  <a:schemeClr val="accent2"/>
                </a:solidFill>
                <a:latin typeface="Trebuchet MS" charset="0"/>
              </a:rPr>
              <a:t>-	1 proyecto:		30% &gt; 4.0</a:t>
            </a:r>
          </a:p>
          <a:p>
            <a:r>
              <a:rPr lang="es-ES" b="1" dirty="0">
                <a:solidFill>
                  <a:schemeClr val="accent2"/>
                </a:solidFill>
                <a:latin typeface="Trebuchet MS" charset="0"/>
              </a:rPr>
              <a:t>-	1 Examen Final:		20%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60D1206-FBB9-896B-2DB7-C78BD891AB2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00F8A482-57A3-9B45-B590-328473300142}"/>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66F6D78-8A81-A24E-9F9B-B5D68E3F6911}"/>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842908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6E44026-1793-4AB5-495C-352E77B8168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570B3055-0E49-DE47-8692-40A2F7B53AC9}"/>
              </a:ext>
            </a:extLst>
          </p:cNvPr>
          <p:cNvSpPr/>
          <p:nvPr/>
        </p:nvSpPr>
        <p:spPr>
          <a:xfrm>
            <a:off x="-244699" y="3265030"/>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BB15030-83B3-0247-A660-22CD1E44149B}"/>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66497F79-3A0B-F345-9221-E47E86F02D27}"/>
              </a:ext>
            </a:extLst>
          </p:cNvPr>
          <p:cNvSpPr/>
          <p:nvPr/>
        </p:nvSpPr>
        <p:spPr>
          <a:xfrm>
            <a:off x="6266807" y="1248542"/>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aclarar dudas</a:t>
            </a:r>
          </a:p>
        </p:txBody>
      </p:sp>
    </p:spTree>
    <p:extLst>
      <p:ext uri="{BB962C8B-B14F-4D97-AF65-F5344CB8AC3E}">
        <p14:creationId xmlns:p14="http://schemas.microsoft.com/office/powerpoint/2010/main" val="163643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2841B43-5F27-8DFB-D64A-36A221442B1D}"/>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A380A18D-DEBE-4D4B-8522-470A6A55D847}"/>
              </a:ext>
            </a:extLst>
          </p:cNvPr>
          <p:cNvSpPr/>
          <p:nvPr/>
        </p:nvSpPr>
        <p:spPr>
          <a:xfrm>
            <a:off x="-244699" y="3762261"/>
            <a:ext cx="9800823" cy="332111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E36BEBB-7AC0-3C4D-96E2-39912568FFDD}"/>
              </a:ext>
            </a:extLst>
          </p:cNvPr>
          <p:cNvSpPr/>
          <p:nvPr/>
        </p:nvSpPr>
        <p:spPr>
          <a:xfrm>
            <a:off x="-244700" y="843565"/>
            <a:ext cx="9800823" cy="22521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0DA9516-831C-024A-BC6D-43F801684E28}"/>
              </a:ext>
            </a:extLst>
          </p:cNvPr>
          <p:cNvSpPr/>
          <p:nvPr/>
        </p:nvSpPr>
        <p:spPr>
          <a:xfrm rot="682772">
            <a:off x="6388548" y="185590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424657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5C3225C-A6FA-1446-9EE2-5E7E74D1B07E}"/>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EB085B53-575C-0647-B6E2-4DD8D94DAACC}"/>
              </a:ext>
            </a:extLst>
          </p:cNvPr>
          <p:cNvSpPr/>
          <p:nvPr/>
        </p:nvSpPr>
        <p:spPr>
          <a:xfrm>
            <a:off x="-244699" y="4340368"/>
            <a:ext cx="9800823" cy="27430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7DD6D40-04D5-E246-872A-8C5B630F159D}"/>
              </a:ext>
            </a:extLst>
          </p:cNvPr>
          <p:cNvSpPr/>
          <p:nvPr/>
        </p:nvSpPr>
        <p:spPr>
          <a:xfrm>
            <a:off x="-244700" y="843565"/>
            <a:ext cx="9800823" cy="29663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CFA8E6D-90A0-C14A-9E12-930EEC010864}"/>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de TODO el material</a:t>
            </a:r>
          </a:p>
        </p:txBody>
      </p:sp>
    </p:spTree>
    <p:extLst>
      <p:ext uri="{BB962C8B-B14F-4D97-AF65-F5344CB8AC3E}">
        <p14:creationId xmlns:p14="http://schemas.microsoft.com/office/powerpoint/2010/main" val="319121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E1B43E8-CF0B-73EA-B168-01A13561CEE2}"/>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396F5B31-95B7-B246-A845-C6B2A7471547}"/>
              </a:ext>
            </a:extLst>
          </p:cNvPr>
          <p:cNvSpPr/>
          <p:nvPr/>
        </p:nvSpPr>
        <p:spPr>
          <a:xfrm>
            <a:off x="-244699" y="5442333"/>
            <a:ext cx="9800823" cy="16410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7982B91-1CD6-1345-8319-A808ACAAC6A3}"/>
              </a:ext>
            </a:extLst>
          </p:cNvPr>
          <p:cNvSpPr/>
          <p:nvPr/>
        </p:nvSpPr>
        <p:spPr>
          <a:xfrm>
            <a:off x="-244700" y="843565"/>
            <a:ext cx="9800823" cy="34419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DB3391-466B-B644-B30B-32F454F7A767}"/>
              </a:ext>
            </a:extLst>
          </p:cNvPr>
          <p:cNvSpPr/>
          <p:nvPr/>
        </p:nvSpPr>
        <p:spPr>
          <a:xfrm rot="682772">
            <a:off x="6933977" y="2842306"/>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 </a:t>
            </a:r>
            <a:r>
              <a:rPr lang="es-ES_tradnl" dirty="0" err="1"/>
              <a:t>etc</a:t>
            </a:r>
            <a:endParaRPr lang="es-ES_tradnl" dirty="0"/>
          </a:p>
        </p:txBody>
      </p:sp>
    </p:spTree>
    <p:extLst>
      <p:ext uri="{BB962C8B-B14F-4D97-AF65-F5344CB8AC3E}">
        <p14:creationId xmlns:p14="http://schemas.microsoft.com/office/powerpoint/2010/main" val="79985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5CEE744-3C59-EBE6-71D2-B1AEF1BBC704}"/>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 (15,6K seguidores)</a:t>
            </a:r>
          </a:p>
        </p:txBody>
      </p:sp>
      <p:sp>
        <p:nvSpPr>
          <p:cNvPr id="3" name="Rectangle 2">
            <a:extLst>
              <a:ext uri="{FF2B5EF4-FFF2-40B4-BE49-F238E27FC236}">
                <a16:creationId xmlns:a16="http://schemas.microsoft.com/office/drawing/2014/main" id="{8D76F8C9-179F-5648-BD3C-4C9273374585}"/>
              </a:ext>
            </a:extLst>
          </p:cNvPr>
          <p:cNvSpPr/>
          <p:nvPr/>
        </p:nvSpPr>
        <p:spPr>
          <a:xfrm>
            <a:off x="-244700" y="843566"/>
            <a:ext cx="9800823" cy="44996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95BBAED-BC68-A24C-A95E-321269D5BB87}"/>
              </a:ext>
            </a:extLst>
          </p:cNvPr>
          <p:cNvSpPr/>
          <p:nvPr/>
        </p:nvSpPr>
        <p:spPr>
          <a:xfrm rot="682772">
            <a:off x="6195364" y="497315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3501983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393858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rotWithShape="1">
          <a:blip r:embed="rId2">
            <a:extLst>
              <a:ext uri="{28A0092B-C50C-407E-A947-70E740481C1C}">
                <a14:useLocalDpi xmlns:a14="http://schemas.microsoft.com/office/drawing/2010/main" val="0"/>
              </a:ext>
            </a:extLst>
          </a:blip>
          <a:srcRect t="8962"/>
          <a:stretch/>
        </p:blipFill>
        <p:spPr>
          <a:xfrm>
            <a:off x="0" y="1028399"/>
            <a:ext cx="9144000" cy="5407217"/>
          </a:xfrm>
          <a:prstGeom prst="rect">
            <a:avLst/>
          </a:prstGeom>
        </p:spPr>
      </p:pic>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sp>
        <p:nvSpPr>
          <p:cNvPr id="7" name="Rectangle 6">
            <a:extLst>
              <a:ext uri="{FF2B5EF4-FFF2-40B4-BE49-F238E27FC236}">
                <a16:creationId xmlns:a16="http://schemas.microsoft.com/office/drawing/2014/main" id="{272866F5-CC1D-8C4D-2A47-8ABBB60BE510}"/>
              </a:ext>
            </a:extLst>
          </p:cNvPr>
          <p:cNvSpPr/>
          <p:nvPr/>
        </p:nvSpPr>
        <p:spPr>
          <a:xfrm>
            <a:off x="2477877" y="4597400"/>
            <a:ext cx="6882023" cy="200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5" name="Picture 4" descr="Graphical user interface, text, application&#10;&#10;Description automatically generated">
            <a:extLst>
              <a:ext uri="{FF2B5EF4-FFF2-40B4-BE49-F238E27FC236}">
                <a16:creationId xmlns:a16="http://schemas.microsoft.com/office/drawing/2014/main" id="{0FA683D4-78C6-EA3B-1E1D-0191D2986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47" y="1174910"/>
            <a:ext cx="10410211" cy="3717931"/>
          </a:xfrm>
          <a:prstGeom prst="rect">
            <a:avLst/>
          </a:prstGeom>
        </p:spPr>
      </p:pic>
    </p:spTree>
    <p:extLst>
      <p:ext uri="{BB962C8B-B14F-4D97-AF65-F5344CB8AC3E}">
        <p14:creationId xmlns:p14="http://schemas.microsoft.com/office/powerpoint/2010/main" val="88270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43C421-2B81-6DE3-2C5D-06AFAD502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177" y="0"/>
            <a:ext cx="8052891" cy="6858000"/>
          </a:xfrm>
          <a:prstGeom prst="rect">
            <a:avLst/>
          </a:prstGeom>
        </p:spPr>
      </p:pic>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spTree>
    <p:extLst>
      <p:ext uri="{BB962C8B-B14F-4D97-AF65-F5344CB8AC3E}">
        <p14:creationId xmlns:p14="http://schemas.microsoft.com/office/powerpoint/2010/main" val="1740158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pic>
        <p:nvPicPr>
          <p:cNvPr id="8" name="Picture 7">
            <a:extLst>
              <a:ext uri="{FF2B5EF4-FFF2-40B4-BE49-F238E27FC236}">
                <a16:creationId xmlns:a16="http://schemas.microsoft.com/office/drawing/2014/main" id="{BDAA0DC1-1C3B-C69A-C15E-537D5AA2A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33" y="-1"/>
            <a:ext cx="7196667" cy="6889629"/>
          </a:xfrm>
          <a:prstGeom prst="rect">
            <a:avLst/>
          </a:prstGeom>
        </p:spPr>
      </p:pic>
    </p:spTree>
    <p:extLst>
      <p:ext uri="{BB962C8B-B14F-4D97-AF65-F5344CB8AC3E}">
        <p14:creationId xmlns:p14="http://schemas.microsoft.com/office/powerpoint/2010/main" val="2227956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descr="Table&#10;&#10;Description automatically generated">
            <a:extLst>
              <a:ext uri="{FF2B5EF4-FFF2-40B4-BE49-F238E27FC236}">
                <a16:creationId xmlns:a16="http://schemas.microsoft.com/office/drawing/2014/main" id="{59B184D0-D518-B9A0-32E2-87C7F6507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004334"/>
            <a:ext cx="8490262" cy="5545300"/>
          </a:xfrm>
          <a:prstGeom prst="rect">
            <a:avLst/>
          </a:prstGeom>
        </p:spPr>
      </p:pic>
      <p:sp>
        <p:nvSpPr>
          <p:cNvPr id="4" name="TextBox 3">
            <a:extLst>
              <a:ext uri="{FF2B5EF4-FFF2-40B4-BE49-F238E27FC236}">
                <a16:creationId xmlns:a16="http://schemas.microsoft.com/office/drawing/2014/main" id="{AEE9EFCD-5C25-8F06-E20D-45D697877CF6}"/>
              </a:ext>
            </a:extLst>
          </p:cNvPr>
          <p:cNvSpPr txBox="1"/>
          <p:nvPr/>
        </p:nvSpPr>
        <p:spPr>
          <a:xfrm>
            <a:off x="3274209" y="295890"/>
            <a:ext cx="2595582" cy="646331"/>
          </a:xfrm>
          <a:prstGeom prst="rect">
            <a:avLst/>
          </a:prstGeom>
          <a:noFill/>
        </p:spPr>
        <p:txBody>
          <a:bodyPr wrap="none" rtlCol="0">
            <a:spAutoFit/>
          </a:bodyPr>
          <a:lstStyle/>
          <a:p>
            <a:r>
              <a:rPr lang="en-CL" dirty="0"/>
              <a:t>M: Móodulos de Clases</a:t>
            </a:r>
          </a:p>
          <a:p>
            <a:r>
              <a:rPr lang="en-CL" dirty="0"/>
              <a:t>E: Ejercicios en Clase</a:t>
            </a:r>
          </a:p>
        </p:txBody>
      </p:sp>
      <p:sp>
        <p:nvSpPr>
          <p:cNvPr id="5" name="TextBox 4">
            <a:extLst>
              <a:ext uri="{FF2B5EF4-FFF2-40B4-BE49-F238E27FC236}">
                <a16:creationId xmlns:a16="http://schemas.microsoft.com/office/drawing/2014/main" id="{D97EC4A3-9E82-E57B-C6BA-16D78DA772E0}"/>
              </a:ext>
            </a:extLst>
          </p:cNvPr>
          <p:cNvSpPr txBox="1"/>
          <p:nvPr/>
        </p:nvSpPr>
        <p:spPr>
          <a:xfrm>
            <a:off x="6100743" y="295889"/>
            <a:ext cx="1377300" cy="646331"/>
          </a:xfrm>
          <a:prstGeom prst="rect">
            <a:avLst/>
          </a:prstGeom>
          <a:noFill/>
        </p:spPr>
        <p:txBody>
          <a:bodyPr wrap="none" rtlCol="0">
            <a:spAutoFit/>
          </a:bodyPr>
          <a:lstStyle/>
          <a:p>
            <a:r>
              <a:rPr lang="en-CL" dirty="0"/>
              <a:t>T: Tareas</a:t>
            </a:r>
          </a:p>
          <a:p>
            <a:r>
              <a:rPr lang="en-CL" dirty="0"/>
              <a:t>P: Proyecto</a:t>
            </a:r>
          </a:p>
        </p:txBody>
      </p:sp>
    </p:spTree>
    <p:extLst>
      <p:ext uri="{BB962C8B-B14F-4D97-AF65-F5344CB8AC3E}">
        <p14:creationId xmlns:p14="http://schemas.microsoft.com/office/powerpoint/2010/main" val="328591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 Calendario</a:t>
            </a:r>
          </a:p>
          <a:p>
            <a:endParaRPr lang="es-CL" b="1" dirty="0">
              <a:solidFill>
                <a:schemeClr val="accent2"/>
              </a:solidFill>
              <a:latin typeface="Trebuchet MS" charset="0"/>
            </a:endParaRPr>
          </a:p>
        </p:txBody>
      </p:sp>
      <p:pic>
        <p:nvPicPr>
          <p:cNvPr id="3" name="Picture 2" descr="Calendar&#10;&#10;Description automatically generated">
            <a:extLst>
              <a:ext uri="{FF2B5EF4-FFF2-40B4-BE49-F238E27FC236}">
                <a16:creationId xmlns:a16="http://schemas.microsoft.com/office/drawing/2014/main" id="{C9A8F257-DEC0-8CEA-6AE2-DB72857F7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05" y="1037079"/>
            <a:ext cx="7772400" cy="5648302"/>
          </a:xfrm>
          <a:prstGeom prst="rect">
            <a:avLst/>
          </a:prstGeom>
        </p:spPr>
      </p:pic>
    </p:spTree>
    <p:extLst>
      <p:ext uri="{BB962C8B-B14F-4D97-AF65-F5344CB8AC3E}">
        <p14:creationId xmlns:p14="http://schemas.microsoft.com/office/powerpoint/2010/main" val="1078001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Entregables</a:t>
            </a:r>
          </a:p>
          <a:p>
            <a:endParaRPr lang="es-CL" b="1" dirty="0">
              <a:solidFill>
                <a:schemeClr val="accent2"/>
              </a:solidFill>
              <a:latin typeface="Trebuchet MS" charset="0"/>
            </a:endParaRPr>
          </a:p>
        </p:txBody>
      </p:sp>
      <p:pic>
        <p:nvPicPr>
          <p:cNvPr id="4" name="Picture 3" descr="Application, table&#10;&#10;Description automatically generated">
            <a:extLst>
              <a:ext uri="{FF2B5EF4-FFF2-40B4-BE49-F238E27FC236}">
                <a16:creationId xmlns:a16="http://schemas.microsoft.com/office/drawing/2014/main" id="{7793E7D8-2CEC-FB58-6C62-2DE0B3B25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430" y="0"/>
            <a:ext cx="5956722" cy="6858000"/>
          </a:xfrm>
          <a:prstGeom prst="rect">
            <a:avLst/>
          </a:prstGeom>
        </p:spPr>
      </p:pic>
    </p:spTree>
    <p:extLst>
      <p:ext uri="{BB962C8B-B14F-4D97-AF65-F5344CB8AC3E}">
        <p14:creationId xmlns:p14="http://schemas.microsoft.com/office/powerpoint/2010/main" val="1160867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2C0E51-2CEE-B147-A13C-572151E1002C}"/>
              </a:ext>
            </a:extLst>
          </p:cNvPr>
          <p:cNvSpPr txBox="1"/>
          <p:nvPr/>
        </p:nvSpPr>
        <p:spPr>
          <a:xfrm>
            <a:off x="341523" y="5001658"/>
            <a:ext cx="8408071"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El enunciado del ejercicio estará disponible en </a:t>
            </a:r>
            <a:r>
              <a:rPr lang="es-ES_tradnl" sz="1600" dirty="0" err="1">
                <a:solidFill>
                  <a:schemeClr val="accent2"/>
                </a:solidFill>
              </a:rPr>
              <a:t>Canvas</a:t>
            </a:r>
            <a:r>
              <a:rPr lang="es-ES_tradnl" sz="1600" dirty="0">
                <a:solidFill>
                  <a:schemeClr val="accent2"/>
                </a:solidFill>
              </a:rPr>
              <a:t> a las 9:00AM del día indicado</a:t>
            </a:r>
          </a:p>
          <a:p>
            <a:pPr marL="285750" indent="-285750">
              <a:buFont typeface="Arial" panose="020B0604020202020204" pitchFamily="34" charset="0"/>
              <a:buChar char="•"/>
            </a:pPr>
            <a:r>
              <a:rPr lang="es-ES_tradnl" sz="1600" dirty="0">
                <a:solidFill>
                  <a:schemeClr val="accent2"/>
                </a:solidFill>
              </a:rPr>
              <a:t>La idea es hacer el ejercicio durante la clase correspondiente de 11:30AM a 12:50PM</a:t>
            </a:r>
          </a:p>
          <a:p>
            <a:pPr marL="285750" indent="-285750">
              <a:buFont typeface="Arial" panose="020B0604020202020204" pitchFamily="34" charset="0"/>
              <a:buChar char="•"/>
            </a:pPr>
            <a:r>
              <a:rPr lang="es-ES_tradnl" sz="1600" dirty="0">
                <a:solidFill>
                  <a:schemeClr val="accent2"/>
                </a:solidFill>
              </a:rPr>
              <a:t>Se entrega el ejercicio hasta las 9:00PM del mismo día</a:t>
            </a:r>
          </a:p>
          <a:p>
            <a:pPr marL="285750" indent="-285750">
              <a:buFont typeface="Arial" panose="020B0604020202020204" pitchFamily="34" charset="0"/>
              <a:buChar char="•"/>
            </a:pPr>
            <a:r>
              <a:rPr lang="es-ES_tradnl" sz="1600" dirty="0">
                <a:solidFill>
                  <a:srgbClr val="FF0000"/>
                </a:solidFill>
              </a:rPr>
              <a:t>Fuera de plazo no se puede entregar el ejercicio (se califica como 1.0)</a:t>
            </a:r>
          </a:p>
          <a:p>
            <a:pPr marL="285750" indent="-285750">
              <a:buFont typeface="Arial" panose="020B0604020202020204" pitchFamily="34" charset="0"/>
              <a:buChar char="•"/>
            </a:pPr>
            <a:r>
              <a:rPr lang="es-ES_tradnl" sz="1600" dirty="0">
                <a:solidFill>
                  <a:schemeClr val="accent2"/>
                </a:solidFill>
              </a:rPr>
              <a:t>Se elimina la peor nota (comodín que pueden usar quienes tienen algún problema)</a:t>
            </a:r>
          </a:p>
        </p:txBody>
      </p:sp>
      <p:pic>
        <p:nvPicPr>
          <p:cNvPr id="3" name="Picture 2" descr="Application, table&#10;&#10;Description automatically generated">
            <a:extLst>
              <a:ext uri="{FF2B5EF4-FFF2-40B4-BE49-F238E27FC236}">
                <a16:creationId xmlns:a16="http://schemas.microsoft.com/office/drawing/2014/main" id="{EF5573F5-5285-ED0F-02D1-52315F2A7341}"/>
              </a:ext>
            </a:extLst>
          </p:cNvPr>
          <p:cNvPicPr>
            <a:picLocks noChangeAspect="1"/>
          </p:cNvPicPr>
          <p:nvPr/>
        </p:nvPicPr>
        <p:blipFill rotWithShape="1">
          <a:blip r:embed="rId3">
            <a:extLst>
              <a:ext uri="{28A0092B-C50C-407E-A947-70E740481C1C}">
                <a14:useLocalDpi xmlns:a14="http://schemas.microsoft.com/office/drawing/2010/main" val="0"/>
              </a:ext>
            </a:extLst>
          </a:blip>
          <a:srcRect b="42716"/>
          <a:stretch/>
        </p:blipFill>
        <p:spPr>
          <a:xfrm>
            <a:off x="341523" y="931333"/>
            <a:ext cx="5956722" cy="3928533"/>
          </a:xfrm>
          <a:prstGeom prst="rect">
            <a:avLst/>
          </a:prstGeom>
        </p:spPr>
      </p:pic>
      <p:sp>
        <p:nvSpPr>
          <p:cNvPr id="5" name="Text Box 2">
            <a:extLst>
              <a:ext uri="{FF2B5EF4-FFF2-40B4-BE49-F238E27FC236}">
                <a16:creationId xmlns:a16="http://schemas.microsoft.com/office/drawing/2014/main" id="{D6E60020-3993-CDA0-DB39-8630A3ABF979}"/>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Ejercicios en Clase</a:t>
            </a:r>
            <a:endParaRPr lang="es-CL" b="1" dirty="0">
              <a:solidFill>
                <a:schemeClr val="accent2"/>
              </a:solidFill>
              <a:latin typeface="Trebuchet MS" charset="0"/>
            </a:endParaRPr>
          </a:p>
        </p:txBody>
      </p:sp>
    </p:spTree>
    <p:extLst>
      <p:ext uri="{BB962C8B-B14F-4D97-AF65-F5344CB8AC3E}">
        <p14:creationId xmlns:p14="http://schemas.microsoft.com/office/powerpoint/2010/main" val="10253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3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chemeClr val="accent2"/>
                </a:solidFill>
              </a:rPr>
              <a:t>Por cada 30 minutos (o fracción) de retraso habrá 0.5 </a:t>
            </a:r>
            <a:r>
              <a:rPr lang="es-ES_tradnl" sz="1600" dirty="0" err="1">
                <a:solidFill>
                  <a:schemeClr val="accent2"/>
                </a:solidFill>
              </a:rPr>
              <a:t>pts</a:t>
            </a:r>
            <a:r>
              <a:rPr lang="es-ES_tradnl" sz="1600" dirty="0">
                <a:solidFill>
                  <a:schemeClr val="accent2"/>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pic>
        <p:nvPicPr>
          <p:cNvPr id="2" name="Picture 1" descr="Application, table&#10;&#10;Description automatically generated">
            <a:extLst>
              <a:ext uri="{FF2B5EF4-FFF2-40B4-BE49-F238E27FC236}">
                <a16:creationId xmlns:a16="http://schemas.microsoft.com/office/drawing/2014/main" id="{D6A053BA-F8E0-4711-209E-10A849C4263C}"/>
              </a:ext>
            </a:extLst>
          </p:cNvPr>
          <p:cNvPicPr>
            <a:picLocks noChangeAspect="1"/>
          </p:cNvPicPr>
          <p:nvPr/>
        </p:nvPicPr>
        <p:blipFill rotWithShape="1">
          <a:blip r:embed="rId2">
            <a:extLst>
              <a:ext uri="{28A0092B-C50C-407E-A947-70E740481C1C}">
                <a14:useLocalDpi xmlns:a14="http://schemas.microsoft.com/office/drawing/2010/main" val="0"/>
              </a:ext>
            </a:extLst>
          </a:blip>
          <a:srcRect t="58025" b="27068"/>
          <a:stretch/>
        </p:blipFill>
        <p:spPr>
          <a:xfrm>
            <a:off x="395830" y="2767281"/>
            <a:ext cx="7711192" cy="1323438"/>
          </a:xfrm>
          <a:prstGeom prst="rect">
            <a:avLst/>
          </a:prstGeom>
        </p:spPr>
      </p:pic>
      <p:sp>
        <p:nvSpPr>
          <p:cNvPr id="3" name="Text Box 2">
            <a:extLst>
              <a:ext uri="{FF2B5EF4-FFF2-40B4-BE49-F238E27FC236}">
                <a16:creationId xmlns:a16="http://schemas.microsoft.com/office/drawing/2014/main" id="{27562974-A8B3-EAFC-1AE1-AF94766A6E9A}"/>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a:t>
            </a:r>
            <a:endParaRPr lang="es-CL" b="1" dirty="0">
              <a:solidFill>
                <a:schemeClr val="accent2"/>
              </a:solidFill>
              <a:latin typeface="Trebuchet MS" charset="0"/>
            </a:endParaRPr>
          </a:p>
        </p:txBody>
      </p:sp>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AA20F1-C333-E64A-8A18-7B10569A92D8}"/>
              </a:ext>
            </a:extLst>
          </p:cNvPr>
          <p:cNvSpPr txBox="1"/>
          <p:nvPr/>
        </p:nvSpPr>
        <p:spPr>
          <a:xfrm>
            <a:off x="341523" y="5001658"/>
            <a:ext cx="8523487" cy="1077218"/>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Se trabaja en grupos de 5</a:t>
            </a:r>
          </a:p>
          <a:p>
            <a:pPr marL="285750" indent="-285750">
              <a:buFont typeface="Arial" panose="020B0604020202020204" pitchFamily="34" charset="0"/>
              <a:buChar char="•"/>
            </a:pPr>
            <a:r>
              <a:rPr lang="es-ES_tradnl" sz="1600" dirty="0">
                <a:solidFill>
                  <a:schemeClr val="accent2"/>
                </a:solidFill>
              </a:rPr>
              <a:t>El enunciado del proyecto estará disponible durante el mes de abril en </a:t>
            </a:r>
            <a:r>
              <a:rPr lang="es-ES_tradnl" sz="1600" dirty="0" err="1">
                <a:solidFill>
                  <a:schemeClr val="accent2"/>
                </a:solidFill>
              </a:rPr>
              <a:t>Canvas</a:t>
            </a:r>
            <a:endParaRPr lang="es-ES_tradnl" sz="1600" dirty="0">
              <a:solidFill>
                <a:schemeClr val="accent2"/>
              </a:solidFill>
            </a:endParaRPr>
          </a:p>
          <a:p>
            <a:pPr marL="285750" indent="-285750">
              <a:buFont typeface="Arial" panose="020B0604020202020204" pitchFamily="34" charset="0"/>
              <a:buChar char="•"/>
            </a:pPr>
            <a:r>
              <a:rPr lang="es-ES_tradnl" sz="1600" dirty="0">
                <a:solidFill>
                  <a:schemeClr val="accent2"/>
                </a:solidFill>
              </a:rPr>
              <a:t>Habrá un informe de avance y un Informe Final</a:t>
            </a:r>
          </a:p>
          <a:p>
            <a:pPr marL="285750" indent="-285750">
              <a:buFont typeface="Arial" panose="020B0604020202020204" pitchFamily="34" charset="0"/>
              <a:buChar char="•"/>
            </a:pPr>
            <a:r>
              <a:rPr lang="es-ES_tradnl" sz="1600" dirty="0">
                <a:solidFill>
                  <a:schemeClr val="accent2"/>
                </a:solidFill>
              </a:rPr>
              <a:t>Habrá una presentación final al finalizar las clases (todo el grupo le presenta al profesor)</a:t>
            </a:r>
          </a:p>
        </p:txBody>
      </p:sp>
      <p:sp>
        <p:nvSpPr>
          <p:cNvPr id="2" name="Text Box 2">
            <a:extLst>
              <a:ext uri="{FF2B5EF4-FFF2-40B4-BE49-F238E27FC236}">
                <a16:creationId xmlns:a16="http://schemas.microsoft.com/office/drawing/2014/main" id="{24E49BAD-BBD4-ECC2-51E4-8D5B0B8C2D49}"/>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Proyecto</a:t>
            </a:r>
            <a:endParaRPr lang="es-CL" b="1" dirty="0">
              <a:solidFill>
                <a:schemeClr val="accent2"/>
              </a:solidFill>
              <a:latin typeface="Trebuchet MS" charset="0"/>
            </a:endParaRPr>
          </a:p>
        </p:txBody>
      </p:sp>
      <p:pic>
        <p:nvPicPr>
          <p:cNvPr id="6" name="Picture 5" descr="Application, table&#10;&#10;Description automatically generated">
            <a:extLst>
              <a:ext uri="{FF2B5EF4-FFF2-40B4-BE49-F238E27FC236}">
                <a16:creationId xmlns:a16="http://schemas.microsoft.com/office/drawing/2014/main" id="{03F80704-F9C4-1F6A-2995-8F0F6E31E1C2}"/>
              </a:ext>
            </a:extLst>
          </p:cNvPr>
          <p:cNvPicPr>
            <a:picLocks noChangeAspect="1"/>
          </p:cNvPicPr>
          <p:nvPr/>
        </p:nvPicPr>
        <p:blipFill rotWithShape="1">
          <a:blip r:embed="rId2">
            <a:extLst>
              <a:ext uri="{28A0092B-C50C-407E-A947-70E740481C1C}">
                <a14:useLocalDpi xmlns:a14="http://schemas.microsoft.com/office/drawing/2010/main" val="0"/>
              </a:ext>
            </a:extLst>
          </a:blip>
          <a:srcRect t="74815"/>
          <a:stretch/>
        </p:blipFill>
        <p:spPr>
          <a:xfrm>
            <a:off x="341523" y="1822475"/>
            <a:ext cx="8197708" cy="2376992"/>
          </a:xfrm>
          <a:prstGeom prst="rect">
            <a:avLst/>
          </a:prstGeom>
        </p:spPr>
      </p:pic>
    </p:spTree>
    <p:extLst>
      <p:ext uri="{BB962C8B-B14F-4D97-AF65-F5344CB8AC3E}">
        <p14:creationId xmlns:p14="http://schemas.microsoft.com/office/powerpoint/2010/main" val="41224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descr="Table&#10;&#10;Description automatically generated">
            <a:extLst>
              <a:ext uri="{FF2B5EF4-FFF2-40B4-BE49-F238E27FC236}">
                <a16:creationId xmlns:a16="http://schemas.microsoft.com/office/drawing/2014/main" id="{59B184D0-D518-B9A0-32E2-87C7F6507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004334"/>
            <a:ext cx="8490262" cy="5545300"/>
          </a:xfrm>
          <a:prstGeom prst="rect">
            <a:avLst/>
          </a:prstGeom>
        </p:spPr>
      </p:pic>
      <p:sp>
        <p:nvSpPr>
          <p:cNvPr id="4" name="TextBox 3">
            <a:extLst>
              <a:ext uri="{FF2B5EF4-FFF2-40B4-BE49-F238E27FC236}">
                <a16:creationId xmlns:a16="http://schemas.microsoft.com/office/drawing/2014/main" id="{AEE9EFCD-5C25-8F06-E20D-45D697877CF6}"/>
              </a:ext>
            </a:extLst>
          </p:cNvPr>
          <p:cNvSpPr txBox="1"/>
          <p:nvPr/>
        </p:nvSpPr>
        <p:spPr>
          <a:xfrm>
            <a:off x="3274209" y="295890"/>
            <a:ext cx="2595582" cy="646331"/>
          </a:xfrm>
          <a:prstGeom prst="rect">
            <a:avLst/>
          </a:prstGeom>
          <a:noFill/>
        </p:spPr>
        <p:txBody>
          <a:bodyPr wrap="none" rtlCol="0">
            <a:spAutoFit/>
          </a:bodyPr>
          <a:lstStyle/>
          <a:p>
            <a:r>
              <a:rPr lang="en-CL" dirty="0"/>
              <a:t>M: Móodulos de Clases</a:t>
            </a:r>
          </a:p>
          <a:p>
            <a:r>
              <a:rPr lang="en-CL" dirty="0"/>
              <a:t>E: Ejercicios en Clase</a:t>
            </a:r>
          </a:p>
        </p:txBody>
      </p:sp>
      <p:sp>
        <p:nvSpPr>
          <p:cNvPr id="5" name="TextBox 4">
            <a:extLst>
              <a:ext uri="{FF2B5EF4-FFF2-40B4-BE49-F238E27FC236}">
                <a16:creationId xmlns:a16="http://schemas.microsoft.com/office/drawing/2014/main" id="{D97EC4A3-9E82-E57B-C6BA-16D78DA772E0}"/>
              </a:ext>
            </a:extLst>
          </p:cNvPr>
          <p:cNvSpPr txBox="1"/>
          <p:nvPr/>
        </p:nvSpPr>
        <p:spPr>
          <a:xfrm>
            <a:off x="6100743" y="295889"/>
            <a:ext cx="1377300" cy="646331"/>
          </a:xfrm>
          <a:prstGeom prst="rect">
            <a:avLst/>
          </a:prstGeom>
          <a:noFill/>
        </p:spPr>
        <p:txBody>
          <a:bodyPr wrap="none" rtlCol="0">
            <a:spAutoFit/>
          </a:bodyPr>
          <a:lstStyle/>
          <a:p>
            <a:r>
              <a:rPr lang="en-CL" dirty="0"/>
              <a:t>T: Tareas</a:t>
            </a:r>
          </a:p>
          <a:p>
            <a:r>
              <a:rPr lang="en-CL" dirty="0"/>
              <a:t>P: Proyecto</a:t>
            </a:r>
          </a:p>
        </p:txBody>
      </p:sp>
    </p:spTree>
    <p:extLst>
      <p:ext uri="{BB962C8B-B14F-4D97-AF65-F5344CB8AC3E}">
        <p14:creationId xmlns:p14="http://schemas.microsoft.com/office/powerpoint/2010/main" val="102855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3108543"/>
          </a:xfrm>
          <a:prstGeom prst="rect">
            <a:avLst/>
          </a:prstGeom>
        </p:spPr>
        <p:txBody>
          <a:bodyPr wrap="square">
            <a:spAutoFit/>
          </a:bodyPr>
          <a:lstStyle/>
          <a:p>
            <a:endParaRPr lang="es-ES_tradnl" sz="2800" i="1" dirty="0">
              <a:solidFill>
                <a:srgbClr val="0070C0"/>
              </a:solidFill>
            </a:endParaRPr>
          </a:p>
          <a:p>
            <a:r>
              <a:rPr lang="es-ES_tradnl" sz="2800" b="0" i="1" dirty="0">
                <a:solidFill>
                  <a:srgbClr val="0070C0"/>
                </a:solidFill>
                <a:effectLst/>
                <a:latin typeface="Lato Extended"/>
              </a:rPr>
              <a:t>Como este curso tiene muchas personas (alrededor de 150), se han definido varias reglas que como estudiante debes conocer bien. </a:t>
            </a:r>
          </a:p>
          <a:p>
            <a:endParaRPr lang="es-ES_tradnl" sz="2800" i="1" dirty="0">
              <a:solidFill>
                <a:srgbClr val="0070C0"/>
              </a:solidFill>
              <a:latin typeface="Lato Extended"/>
            </a:endParaRPr>
          </a:p>
          <a:p>
            <a:r>
              <a:rPr lang="es-ES_tradnl" sz="2800" b="0" i="1" dirty="0">
                <a:solidFill>
                  <a:srgbClr val="0070C0"/>
                </a:solidFill>
                <a:effectLst/>
                <a:latin typeface="Lato Extended"/>
              </a:rPr>
              <a:t>Son pocas reglas y muy simples pero es necesario tenerlas en consideración.</a:t>
            </a:r>
            <a:r>
              <a:rPr lang="es-ES_tradnl" sz="2800" dirty="0">
                <a:solidFill>
                  <a:srgbClr val="0070C0"/>
                </a:solidFill>
              </a:rPr>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313448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6" name="Picture 5" descr="Graphical user interface, text, application, email&#10;&#10;Description automatically generated">
            <a:extLst>
              <a:ext uri="{FF2B5EF4-FFF2-40B4-BE49-F238E27FC236}">
                <a16:creationId xmlns:a16="http://schemas.microsoft.com/office/drawing/2014/main" id="{E2D02B03-A58D-CEEA-209A-591A8878D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573"/>
            <a:ext cx="8953500" cy="3096959"/>
          </a:xfrm>
          <a:prstGeom prst="rect">
            <a:avLst/>
          </a:prstGeom>
        </p:spPr>
      </p:pic>
    </p:spTree>
    <p:extLst>
      <p:ext uri="{BB962C8B-B14F-4D97-AF65-F5344CB8AC3E}">
        <p14:creationId xmlns:p14="http://schemas.microsoft.com/office/powerpoint/2010/main" val="1521583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able&#10;&#10;Description automatically generated">
            <a:extLst>
              <a:ext uri="{FF2B5EF4-FFF2-40B4-BE49-F238E27FC236}">
                <a16:creationId xmlns:a16="http://schemas.microsoft.com/office/drawing/2014/main" id="{E3437CD8-3896-A3A5-1165-671848FE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441508"/>
            <a:ext cx="8026400" cy="5134141"/>
          </a:xfrm>
          <a:prstGeom prst="rect">
            <a:avLst/>
          </a:prstGeom>
        </p:spPr>
      </p:pic>
    </p:spTree>
    <p:extLst>
      <p:ext uri="{BB962C8B-B14F-4D97-AF65-F5344CB8AC3E}">
        <p14:creationId xmlns:p14="http://schemas.microsoft.com/office/powerpoint/2010/main" val="2007285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59791687-ADED-B9C3-17EC-9251AB284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624081"/>
            <a:ext cx="8280400" cy="4732785"/>
          </a:xfrm>
          <a:prstGeom prst="rect">
            <a:avLst/>
          </a:prstGeom>
        </p:spPr>
      </p:pic>
    </p:spTree>
    <p:extLst>
      <p:ext uri="{BB962C8B-B14F-4D97-AF65-F5344CB8AC3E}">
        <p14:creationId xmlns:p14="http://schemas.microsoft.com/office/powerpoint/2010/main" val="4187853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7E5AE769-854B-A889-D103-3255B9391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63" y="1629788"/>
            <a:ext cx="9046637" cy="4330745"/>
          </a:xfrm>
          <a:prstGeom prst="rect">
            <a:avLst/>
          </a:prstGeom>
        </p:spPr>
      </p:pic>
    </p:spTree>
    <p:extLst>
      <p:ext uri="{BB962C8B-B14F-4D97-AF65-F5344CB8AC3E}">
        <p14:creationId xmlns:p14="http://schemas.microsoft.com/office/powerpoint/2010/main" val="1989794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C022E65A-3A3F-AD7E-0075-EE90A0B17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08" y="2016687"/>
            <a:ext cx="8396584" cy="3215712"/>
          </a:xfrm>
          <a:prstGeom prst="rect">
            <a:avLst/>
          </a:prstGeom>
        </p:spPr>
      </p:pic>
    </p:spTree>
    <p:extLst>
      <p:ext uri="{BB962C8B-B14F-4D97-AF65-F5344CB8AC3E}">
        <p14:creationId xmlns:p14="http://schemas.microsoft.com/office/powerpoint/2010/main" val="3465729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F7A49401-ADCE-8472-17C9-29BF80F1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572794"/>
            <a:ext cx="8512696" cy="4066006"/>
          </a:xfrm>
          <a:prstGeom prst="rect">
            <a:avLst/>
          </a:prstGeom>
        </p:spPr>
      </p:pic>
    </p:spTree>
    <p:extLst>
      <p:ext uri="{BB962C8B-B14F-4D97-AF65-F5344CB8AC3E}">
        <p14:creationId xmlns:p14="http://schemas.microsoft.com/office/powerpoint/2010/main" val="280921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ext&#10;&#10;Description automatically generated">
            <a:extLst>
              <a:ext uri="{FF2B5EF4-FFF2-40B4-BE49-F238E27FC236}">
                <a16:creationId xmlns:a16="http://schemas.microsoft.com/office/drawing/2014/main" id="{4FC37D3F-71C4-D33C-19B1-BABE6578F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838872"/>
            <a:ext cx="8646321" cy="3180255"/>
          </a:xfrm>
          <a:prstGeom prst="rect">
            <a:avLst/>
          </a:prstGeom>
        </p:spPr>
      </p:pic>
    </p:spTree>
    <p:extLst>
      <p:ext uri="{BB962C8B-B14F-4D97-AF65-F5344CB8AC3E}">
        <p14:creationId xmlns:p14="http://schemas.microsoft.com/office/powerpoint/2010/main" val="2318318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ext&#10;&#10;Description automatically generated">
            <a:extLst>
              <a:ext uri="{FF2B5EF4-FFF2-40B4-BE49-F238E27FC236}">
                <a16:creationId xmlns:a16="http://schemas.microsoft.com/office/drawing/2014/main" id="{07F5E216-DEEE-CF34-271E-3888E98B0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7" y="1875345"/>
            <a:ext cx="8462292" cy="2154788"/>
          </a:xfrm>
          <a:prstGeom prst="rect">
            <a:avLst/>
          </a:prstGeom>
        </p:spPr>
      </p:pic>
    </p:spTree>
    <p:extLst>
      <p:ext uri="{BB962C8B-B14F-4D97-AF65-F5344CB8AC3E}">
        <p14:creationId xmlns:p14="http://schemas.microsoft.com/office/powerpoint/2010/main" val="3262822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5" name="Picture 4" descr="Graphical user interface, text, application&#10;&#10;Description automatically generated">
            <a:extLst>
              <a:ext uri="{FF2B5EF4-FFF2-40B4-BE49-F238E27FC236}">
                <a16:creationId xmlns:a16="http://schemas.microsoft.com/office/drawing/2014/main" id="{4E50ACFB-36B6-0CBB-1BBC-0AD38D2B1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428587"/>
            <a:ext cx="8573934" cy="4413413"/>
          </a:xfrm>
          <a:prstGeom prst="rect">
            <a:avLst/>
          </a:prstGeom>
        </p:spPr>
      </p:pic>
    </p:spTree>
    <p:extLst>
      <p:ext uri="{BB962C8B-B14F-4D97-AF65-F5344CB8AC3E}">
        <p14:creationId xmlns:p14="http://schemas.microsoft.com/office/powerpoint/2010/main" val="1426747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8BF0D941-7A72-A70D-1902-390DE2CDF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439453"/>
            <a:ext cx="8218246" cy="3606680"/>
          </a:xfrm>
          <a:prstGeom prst="rect">
            <a:avLst/>
          </a:prstGeom>
        </p:spPr>
      </p:pic>
    </p:spTree>
    <p:extLst>
      <p:ext uri="{BB962C8B-B14F-4D97-AF65-F5344CB8AC3E}">
        <p14:creationId xmlns:p14="http://schemas.microsoft.com/office/powerpoint/2010/main" val="318433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007320" cy="646331"/>
          </a:xfrm>
          <a:prstGeom prst="rect">
            <a:avLst/>
          </a:prstGeom>
          <a:noFill/>
        </p:spPr>
        <p:txBody>
          <a:bodyPr wrap="none" rtlCol="0">
            <a:spAutoFit/>
          </a:bodyPr>
          <a:lstStyle/>
          <a:p>
            <a:r>
              <a:rPr lang="es-ES_tradnl" sz="360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31364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862870"/>
          </a:xfrm>
          <a:prstGeom prst="rect">
            <a:avLst/>
          </a:prstGeom>
          <a:noFill/>
          <a:ln w="9525">
            <a:noFill/>
            <a:miter lim="800000"/>
            <a:headEnd/>
            <a:tailEnd/>
          </a:ln>
        </p:spPr>
        <p:txBody>
          <a:bodyPr wrap="square">
            <a:prstTxWarp prst="textNoShape">
              <a:avLst/>
            </a:prstTxWarp>
            <a:spAutoFit/>
          </a:bodyPr>
          <a:lstStyle/>
          <a:p>
            <a:pPr marL="342900" lvl="0" indent="-342900">
              <a:spcAft>
                <a:spcPts val="1200"/>
              </a:spcAft>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3170099"/>
          </a:xfrm>
          <a:prstGeom prst="rect">
            <a:avLst/>
          </a:prstGeom>
          <a:noFill/>
          <a:ln w="9525">
            <a:noFill/>
            <a:miter lim="800000"/>
            <a:headEnd/>
            <a:tailEnd/>
          </a:ln>
        </p:spPr>
        <p:txBody>
          <a:bodyPr wrap="square">
            <a:prstTxWarp prst="textNoShape">
              <a:avLst/>
            </a:prstTxWarp>
            <a:spAutoFit/>
          </a:bodyPr>
          <a:lstStyle/>
          <a:p>
            <a:pPr marL="457200" lvl="0" indent="-457200">
              <a:spcAft>
                <a:spcPts val="1200"/>
              </a:spcAft>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Diseñar un sistema automatico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9161</TotalTime>
  <Words>2315</Words>
  <Application>Microsoft Macintosh PowerPoint</Application>
  <PresentationFormat>On-screen Show (4:3)</PresentationFormat>
  <Paragraphs>326</Paragraphs>
  <Slides>43</Slides>
  <Notes>22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110</cp:revision>
  <dcterms:created xsi:type="dcterms:W3CDTF">2012-08-01T13:57:31Z</dcterms:created>
  <dcterms:modified xsi:type="dcterms:W3CDTF">2023-03-08T13:26:51Z</dcterms:modified>
</cp:coreProperties>
</file>